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4" r:id="rId1"/>
  </p:sldMasterIdLst>
  <p:notesMasterIdLst>
    <p:notesMasterId r:id="rId26"/>
  </p:notesMasterIdLst>
  <p:sldIdLst>
    <p:sldId id="256" r:id="rId2"/>
    <p:sldId id="257" r:id="rId3"/>
    <p:sldId id="258" r:id="rId4"/>
    <p:sldId id="260" r:id="rId5"/>
    <p:sldId id="261" r:id="rId6"/>
    <p:sldId id="301" r:id="rId7"/>
    <p:sldId id="303" r:id="rId8"/>
    <p:sldId id="304" r:id="rId9"/>
    <p:sldId id="293" r:id="rId10"/>
    <p:sldId id="305" r:id="rId11"/>
    <p:sldId id="294" r:id="rId12"/>
    <p:sldId id="308" r:id="rId13"/>
    <p:sldId id="295" r:id="rId14"/>
    <p:sldId id="309" r:id="rId15"/>
    <p:sldId id="296" r:id="rId16"/>
    <p:sldId id="310" r:id="rId17"/>
    <p:sldId id="297" r:id="rId18"/>
    <p:sldId id="298" r:id="rId19"/>
    <p:sldId id="270" r:id="rId20"/>
    <p:sldId id="271" r:id="rId21"/>
    <p:sldId id="272" r:id="rId22"/>
    <p:sldId id="273" r:id="rId23"/>
    <p:sldId id="274" r:id="rId24"/>
    <p:sldId id="316"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64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el M. MacNair, Ph.D." userId="ee8ccd8792bcf95e" providerId="LiveId" clId="{C580EFF5-FE08-4D16-A667-820E66986BD4}"/>
    <pc:docChg chg="delSld">
      <pc:chgData name="Rachel M. MacNair, Ph.D." userId="ee8ccd8792bcf95e" providerId="LiveId" clId="{C580EFF5-FE08-4D16-A667-820E66986BD4}" dt="2024-01-16T18:40:48.727" v="2" actId="2696"/>
      <pc:docMkLst>
        <pc:docMk/>
      </pc:docMkLst>
      <pc:sldChg chg="del">
        <pc:chgData name="Rachel M. MacNair, Ph.D." userId="ee8ccd8792bcf95e" providerId="LiveId" clId="{C580EFF5-FE08-4D16-A667-820E66986BD4}" dt="2024-01-16T18:40:36.798" v="0" actId="2696"/>
        <pc:sldMkLst>
          <pc:docMk/>
          <pc:sldMk cId="0" sldId="279"/>
        </pc:sldMkLst>
      </pc:sldChg>
      <pc:sldChg chg="del">
        <pc:chgData name="Rachel M. MacNair, Ph.D." userId="ee8ccd8792bcf95e" providerId="LiveId" clId="{C580EFF5-FE08-4D16-A667-820E66986BD4}" dt="2024-01-16T18:40:48.727" v="2" actId="2696"/>
        <pc:sldMkLst>
          <pc:docMk/>
          <pc:sldMk cId="1381971952" sldId="281"/>
        </pc:sldMkLst>
      </pc:sldChg>
      <pc:sldChg chg="del">
        <pc:chgData name="Rachel M. MacNair, Ph.D." userId="ee8ccd8792bcf95e" providerId="LiveId" clId="{C580EFF5-FE08-4D16-A667-820E66986BD4}" dt="2024-01-16T18:40:42.559" v="1" actId="2696"/>
        <pc:sldMkLst>
          <pc:docMk/>
          <pc:sldMk cId="2727568730" sldId="30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44C4F7-E65E-4C76-A977-EB3CB4106149}" type="datetimeFigureOut">
              <a:rPr lang="en-US" smtClean="0"/>
              <a:pPr/>
              <a:t>1/16/2024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4958D5-A63A-4C63-859E-F01AB050A1B6}" type="slidenum">
              <a:rPr lang="en-US" smtClean="0"/>
              <a:pPr/>
              <a:t>‹#›</a:t>
            </a:fld>
            <a:endParaRPr lang="en-US"/>
          </a:p>
        </p:txBody>
      </p:sp>
    </p:spTree>
    <p:extLst>
      <p:ext uri="{BB962C8B-B14F-4D97-AF65-F5344CB8AC3E}">
        <p14:creationId xmlns:p14="http://schemas.microsoft.com/office/powerpoint/2010/main" val="3665071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4958D5-A63A-4C63-859E-F01AB050A1B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4958D5-A63A-4C63-859E-F01AB050A1B6}" type="slidenum">
              <a:rPr lang="en-US" smtClean="0"/>
              <a:pPr/>
              <a:t>22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4958D5-A63A-4C63-859E-F01AB050A1B6}"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4958D5-A63A-4C63-859E-F01AB050A1B6}"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94958D5-A63A-4C63-859E-F01AB050A1B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4958D5-A63A-4C63-859E-F01AB050A1B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4958D5-A63A-4C63-859E-F01AB050A1B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94958D5-A63A-4C63-859E-F01AB050A1B6}" type="slidenum">
              <a:rPr lang="en-US" smtClean="0"/>
              <a:pPr/>
              <a:t>12</a:t>
            </a:fld>
            <a:endParaRPr lang="en-US"/>
          </a:p>
        </p:txBody>
      </p:sp>
    </p:spTree>
    <p:extLst>
      <p:ext uri="{BB962C8B-B14F-4D97-AF65-F5344CB8AC3E}">
        <p14:creationId xmlns:p14="http://schemas.microsoft.com/office/powerpoint/2010/main" val="375361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4958D5-A63A-4C63-859E-F01AB050A1B6}" type="slidenum">
              <a:rPr lang="en-US" smtClean="0"/>
              <a:pPr/>
              <a:t>19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4958D5-A63A-4C63-859E-F01AB050A1B6}" type="slidenum">
              <a:rPr lang="en-US" smtClean="0"/>
              <a:pPr/>
              <a:t>20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4958D5-A63A-4C63-859E-F01AB050A1B6}"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2825B17-8C78-464C-B783-7DF6399CDD82}" type="datetimeFigureOut">
              <a:rPr lang="en-US" smtClean="0"/>
              <a:pPr/>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087BB6-B5D1-42BE-94A9-9BDD479B018D}" type="slidenum">
              <a:rPr lang="en-US" smtClean="0"/>
              <a:pPr/>
              <a:t>‹#›</a:t>
            </a:fld>
            <a:endParaRPr lang="en-US"/>
          </a:p>
        </p:txBody>
      </p:sp>
    </p:spTree>
    <p:extLst>
      <p:ext uri="{BB962C8B-B14F-4D97-AF65-F5344CB8AC3E}">
        <p14:creationId xmlns:p14="http://schemas.microsoft.com/office/powerpoint/2010/main" val="1482168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825B17-8C78-464C-B783-7DF6399CDD82}" type="datetimeFigureOut">
              <a:rPr lang="en-US" smtClean="0"/>
              <a:pPr/>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087BB6-B5D1-42BE-94A9-9BDD479B018D}" type="slidenum">
              <a:rPr lang="en-US" smtClean="0"/>
              <a:pPr/>
              <a:t>‹#›</a:t>
            </a:fld>
            <a:endParaRPr lang="en-US"/>
          </a:p>
        </p:txBody>
      </p:sp>
    </p:spTree>
    <p:extLst>
      <p:ext uri="{BB962C8B-B14F-4D97-AF65-F5344CB8AC3E}">
        <p14:creationId xmlns:p14="http://schemas.microsoft.com/office/powerpoint/2010/main" val="958572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825B17-8C78-464C-B783-7DF6399CDD82}" type="datetimeFigureOut">
              <a:rPr lang="en-US" smtClean="0"/>
              <a:pPr/>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087BB6-B5D1-42BE-94A9-9BDD479B018D}"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922468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825B17-8C78-464C-B783-7DF6399CDD82}" type="datetimeFigureOut">
              <a:rPr lang="en-US" smtClean="0"/>
              <a:pPr/>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087BB6-B5D1-42BE-94A9-9BDD479B018D}" type="slidenum">
              <a:rPr lang="en-US" smtClean="0"/>
              <a:pPr/>
              <a:t>‹#›</a:t>
            </a:fld>
            <a:endParaRPr lang="en-US"/>
          </a:p>
        </p:txBody>
      </p:sp>
    </p:spTree>
    <p:extLst>
      <p:ext uri="{BB962C8B-B14F-4D97-AF65-F5344CB8AC3E}">
        <p14:creationId xmlns:p14="http://schemas.microsoft.com/office/powerpoint/2010/main" val="31450210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825B17-8C78-464C-B783-7DF6399CDD82}" type="datetimeFigureOut">
              <a:rPr lang="en-US" smtClean="0"/>
              <a:pPr/>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087BB6-B5D1-42BE-94A9-9BDD479B018D}"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811785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825B17-8C78-464C-B783-7DF6399CDD82}" type="datetimeFigureOut">
              <a:rPr lang="en-US" smtClean="0"/>
              <a:pPr/>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087BB6-B5D1-42BE-94A9-9BDD479B018D}" type="slidenum">
              <a:rPr lang="en-US" smtClean="0"/>
              <a:pPr/>
              <a:t>‹#›</a:t>
            </a:fld>
            <a:endParaRPr lang="en-US"/>
          </a:p>
        </p:txBody>
      </p:sp>
    </p:spTree>
    <p:extLst>
      <p:ext uri="{BB962C8B-B14F-4D97-AF65-F5344CB8AC3E}">
        <p14:creationId xmlns:p14="http://schemas.microsoft.com/office/powerpoint/2010/main" val="3429139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825B17-8C78-464C-B783-7DF6399CDD82}" type="datetimeFigureOut">
              <a:rPr lang="en-US" smtClean="0"/>
              <a:pPr/>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087BB6-B5D1-42BE-94A9-9BDD479B018D}" type="slidenum">
              <a:rPr lang="en-US" smtClean="0"/>
              <a:pPr/>
              <a:t>‹#›</a:t>
            </a:fld>
            <a:endParaRPr lang="en-US"/>
          </a:p>
        </p:txBody>
      </p:sp>
    </p:spTree>
    <p:extLst>
      <p:ext uri="{BB962C8B-B14F-4D97-AF65-F5344CB8AC3E}">
        <p14:creationId xmlns:p14="http://schemas.microsoft.com/office/powerpoint/2010/main" val="12407180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825B17-8C78-464C-B783-7DF6399CDD82}" type="datetimeFigureOut">
              <a:rPr lang="en-US" smtClean="0"/>
              <a:pPr/>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087BB6-B5D1-42BE-94A9-9BDD479B018D}" type="slidenum">
              <a:rPr lang="en-US" smtClean="0"/>
              <a:pPr/>
              <a:t>‹#›</a:t>
            </a:fld>
            <a:endParaRPr lang="en-US"/>
          </a:p>
        </p:txBody>
      </p:sp>
    </p:spTree>
    <p:extLst>
      <p:ext uri="{BB962C8B-B14F-4D97-AF65-F5344CB8AC3E}">
        <p14:creationId xmlns:p14="http://schemas.microsoft.com/office/powerpoint/2010/main" val="880347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825B17-8C78-464C-B783-7DF6399CDD82}" type="datetimeFigureOut">
              <a:rPr lang="en-US" smtClean="0"/>
              <a:pPr/>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087BB6-B5D1-42BE-94A9-9BDD479B018D}" type="slidenum">
              <a:rPr lang="en-US" smtClean="0"/>
              <a:pPr/>
              <a:t>‹#›</a:t>
            </a:fld>
            <a:endParaRPr lang="en-US"/>
          </a:p>
        </p:txBody>
      </p:sp>
    </p:spTree>
    <p:extLst>
      <p:ext uri="{BB962C8B-B14F-4D97-AF65-F5344CB8AC3E}">
        <p14:creationId xmlns:p14="http://schemas.microsoft.com/office/powerpoint/2010/main" val="3045929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825B17-8C78-464C-B783-7DF6399CDD82}" type="datetimeFigureOut">
              <a:rPr lang="en-US" smtClean="0"/>
              <a:pPr/>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087BB6-B5D1-42BE-94A9-9BDD479B018D}" type="slidenum">
              <a:rPr lang="en-US" smtClean="0"/>
              <a:pPr/>
              <a:t>‹#›</a:t>
            </a:fld>
            <a:endParaRPr lang="en-US"/>
          </a:p>
        </p:txBody>
      </p:sp>
    </p:spTree>
    <p:extLst>
      <p:ext uri="{BB962C8B-B14F-4D97-AF65-F5344CB8AC3E}">
        <p14:creationId xmlns:p14="http://schemas.microsoft.com/office/powerpoint/2010/main" val="1604092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2825B17-8C78-464C-B783-7DF6399CDD82}" type="datetimeFigureOut">
              <a:rPr lang="en-US" smtClean="0"/>
              <a:pPr/>
              <a:t>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087BB6-B5D1-42BE-94A9-9BDD479B018D}" type="slidenum">
              <a:rPr lang="en-US" smtClean="0"/>
              <a:pPr/>
              <a:t>‹#›</a:t>
            </a:fld>
            <a:endParaRPr lang="en-US"/>
          </a:p>
        </p:txBody>
      </p:sp>
    </p:spTree>
    <p:extLst>
      <p:ext uri="{BB962C8B-B14F-4D97-AF65-F5344CB8AC3E}">
        <p14:creationId xmlns:p14="http://schemas.microsoft.com/office/powerpoint/2010/main" val="2840042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825B17-8C78-464C-B783-7DF6399CDD82}" type="datetimeFigureOut">
              <a:rPr lang="en-US" smtClean="0"/>
              <a:pPr/>
              <a:t>1/16/2024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087BB6-B5D1-42BE-94A9-9BDD479B018D}" type="slidenum">
              <a:rPr lang="en-US" smtClean="0"/>
              <a:pPr/>
              <a:t>‹#›</a:t>
            </a:fld>
            <a:endParaRPr lang="en-US"/>
          </a:p>
        </p:txBody>
      </p:sp>
    </p:spTree>
    <p:extLst>
      <p:ext uri="{BB962C8B-B14F-4D97-AF65-F5344CB8AC3E}">
        <p14:creationId xmlns:p14="http://schemas.microsoft.com/office/powerpoint/2010/main" val="2315960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825B17-8C78-464C-B783-7DF6399CDD82}" type="datetimeFigureOut">
              <a:rPr lang="en-US" smtClean="0"/>
              <a:pPr/>
              <a:t>1/16/2024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087BB6-B5D1-42BE-94A9-9BDD479B018D}" type="slidenum">
              <a:rPr lang="en-US" smtClean="0"/>
              <a:pPr/>
              <a:t>‹#›</a:t>
            </a:fld>
            <a:endParaRPr lang="en-US"/>
          </a:p>
        </p:txBody>
      </p:sp>
    </p:spTree>
    <p:extLst>
      <p:ext uri="{BB962C8B-B14F-4D97-AF65-F5344CB8AC3E}">
        <p14:creationId xmlns:p14="http://schemas.microsoft.com/office/powerpoint/2010/main" val="3579472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25B17-8C78-464C-B783-7DF6399CDD82}" type="datetimeFigureOut">
              <a:rPr lang="en-US" smtClean="0"/>
              <a:pPr/>
              <a:t>1/16/2024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087BB6-B5D1-42BE-94A9-9BDD479B018D}" type="slidenum">
              <a:rPr lang="en-US" smtClean="0"/>
              <a:pPr/>
              <a:t>‹#›</a:t>
            </a:fld>
            <a:endParaRPr lang="en-US"/>
          </a:p>
        </p:txBody>
      </p:sp>
    </p:spTree>
    <p:extLst>
      <p:ext uri="{BB962C8B-B14F-4D97-AF65-F5344CB8AC3E}">
        <p14:creationId xmlns:p14="http://schemas.microsoft.com/office/powerpoint/2010/main" val="849680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2825B17-8C78-464C-B783-7DF6399CDD82}" type="datetimeFigureOut">
              <a:rPr lang="en-US" smtClean="0"/>
              <a:pPr/>
              <a:t>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087BB6-B5D1-42BE-94A9-9BDD479B018D}" type="slidenum">
              <a:rPr lang="en-US" smtClean="0"/>
              <a:pPr/>
              <a:t>‹#›</a:t>
            </a:fld>
            <a:endParaRPr lang="en-US"/>
          </a:p>
        </p:txBody>
      </p:sp>
    </p:spTree>
    <p:extLst>
      <p:ext uri="{BB962C8B-B14F-4D97-AF65-F5344CB8AC3E}">
        <p14:creationId xmlns:p14="http://schemas.microsoft.com/office/powerpoint/2010/main" val="545091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825B17-8C78-464C-B783-7DF6399CDD82}" type="datetimeFigureOut">
              <a:rPr lang="en-US" smtClean="0"/>
              <a:pPr/>
              <a:t>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087BB6-B5D1-42BE-94A9-9BDD479B018D}" type="slidenum">
              <a:rPr lang="en-US" smtClean="0"/>
              <a:pPr/>
              <a:t>‹#›</a:t>
            </a:fld>
            <a:endParaRPr lang="en-US"/>
          </a:p>
        </p:txBody>
      </p:sp>
    </p:spTree>
    <p:extLst>
      <p:ext uri="{BB962C8B-B14F-4D97-AF65-F5344CB8AC3E}">
        <p14:creationId xmlns:p14="http://schemas.microsoft.com/office/powerpoint/2010/main" val="301670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2825B17-8C78-464C-B783-7DF6399CDD82}" type="datetimeFigureOut">
              <a:rPr lang="en-US" smtClean="0"/>
              <a:pPr/>
              <a:t>1/16/2024</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87087BB6-B5D1-42BE-94A9-9BDD479B018D}" type="slidenum">
              <a:rPr lang="en-US" smtClean="0"/>
              <a:pPr/>
              <a:t>‹#›</a:t>
            </a:fld>
            <a:endParaRPr lang="en-US"/>
          </a:p>
        </p:txBody>
      </p:sp>
    </p:spTree>
    <p:extLst>
      <p:ext uri="{BB962C8B-B14F-4D97-AF65-F5344CB8AC3E}">
        <p14:creationId xmlns:p14="http://schemas.microsoft.com/office/powerpoint/2010/main" val="2441849159"/>
      </p:ext>
    </p:extLst>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 id="2147483866" r:id="rId12"/>
    <p:sldLayoutId id="2147483867" r:id="rId13"/>
    <p:sldLayoutId id="2147483868" r:id="rId14"/>
    <p:sldLayoutId id="2147483869" r:id="rId15"/>
    <p:sldLayoutId id="214748387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6000" dirty="0">
                <a:solidFill>
                  <a:schemeClr val="accent1">
                    <a:lumMod val="75000"/>
                  </a:schemeClr>
                </a:solidFill>
              </a:rPr>
              <a:t>Peace Psychology Considers Abortion</a:t>
            </a:r>
          </a:p>
        </p:txBody>
      </p:sp>
      <p:sp>
        <p:nvSpPr>
          <p:cNvPr id="3" name="Subtitle 2"/>
          <p:cNvSpPr>
            <a:spLocks noGrp="1"/>
          </p:cNvSpPr>
          <p:nvPr>
            <p:ph type="subTitle" idx="1"/>
          </p:nvPr>
        </p:nvSpPr>
        <p:spPr>
          <a:xfrm>
            <a:off x="3581400" y="4495800"/>
            <a:ext cx="1371600" cy="685800"/>
          </a:xfrm>
        </p:spPr>
        <p:txBody>
          <a:bodyPr>
            <a:normAutofit/>
          </a:bodyPr>
          <a:lstStyle/>
          <a:p>
            <a:pPr algn="ctr"/>
            <a:endParaRPr lang="en-US" dirty="0"/>
          </a:p>
        </p:txBody>
      </p:sp>
      <p:pic>
        <p:nvPicPr>
          <p:cNvPr id="12" name="Picture 11">
            <a:extLst>
              <a:ext uri="{FF2B5EF4-FFF2-40B4-BE49-F238E27FC236}">
                <a16:creationId xmlns:a16="http://schemas.microsoft.com/office/drawing/2014/main" id="{A64A15E2-FC08-1893-1E53-4FC1CA0796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62200" y="4231264"/>
            <a:ext cx="3143250" cy="16192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E95BD-F185-4F41-BD1B-4E102C48AC99}"/>
              </a:ext>
            </a:extLst>
          </p:cNvPr>
          <p:cNvSpPr>
            <a:spLocks noGrp="1"/>
          </p:cNvSpPr>
          <p:nvPr>
            <p:ph type="title"/>
          </p:nvPr>
        </p:nvSpPr>
        <p:spPr/>
        <p:txBody>
          <a:bodyPr/>
          <a:lstStyle/>
          <a:p>
            <a:r>
              <a:rPr lang="en-US" dirty="0"/>
              <a:t>Many, many studies</a:t>
            </a:r>
          </a:p>
        </p:txBody>
      </p:sp>
      <p:sp>
        <p:nvSpPr>
          <p:cNvPr id="3" name="Content Placeholder 2">
            <a:extLst>
              <a:ext uri="{FF2B5EF4-FFF2-40B4-BE49-F238E27FC236}">
                <a16:creationId xmlns:a16="http://schemas.microsoft.com/office/drawing/2014/main" id="{37212BAA-59FB-48B2-28F1-480D02F215AE}"/>
              </a:ext>
            </a:extLst>
          </p:cNvPr>
          <p:cNvSpPr>
            <a:spLocks noGrp="1"/>
          </p:cNvSpPr>
          <p:nvPr>
            <p:ph idx="1"/>
          </p:nvPr>
        </p:nvSpPr>
        <p:spPr>
          <a:xfrm>
            <a:off x="609599" y="1295400"/>
            <a:ext cx="6347714" cy="5410200"/>
          </a:xfrm>
        </p:spPr>
        <p:txBody>
          <a:bodyPr>
            <a:normAutofit/>
          </a:bodyPr>
          <a:lstStyle/>
          <a:p>
            <a:r>
              <a:rPr lang="en-US" sz="2000" dirty="0"/>
              <a:t>IPV is more likely to lead to a pregnancy occurring that wasn’t wished for. </a:t>
            </a:r>
          </a:p>
          <a:p>
            <a:r>
              <a:rPr lang="en-US" sz="2000" dirty="0"/>
              <a:t>IPV is more likely to lead to coerced abortions, as coercion is already inherent in the relationship. </a:t>
            </a:r>
          </a:p>
          <a:p>
            <a:r>
              <a:rPr lang="en-US" sz="2000" dirty="0"/>
              <a:t>The prevalence of IPV is about three times greater in those seeking abortion than in those continuing their pregnancies. </a:t>
            </a:r>
          </a:p>
          <a:p>
            <a:pPr marL="0" indent="0">
              <a:buNone/>
            </a:pPr>
            <a:endParaRPr lang="en-US" sz="2000" dirty="0"/>
          </a:p>
          <a:p>
            <a:pPr marL="0" indent="0">
              <a:buNone/>
            </a:pPr>
            <a:r>
              <a:rPr lang="en-US" sz="2000" b="1" dirty="0"/>
              <a:t>These points aren’t controversial, but as for conclusions:</a:t>
            </a:r>
          </a:p>
          <a:p>
            <a:pPr marL="0" indent="0">
              <a:buNone/>
            </a:pPr>
            <a:r>
              <a:rPr lang="en-US" sz="2000" i="1" dirty="0"/>
              <a:t>Any program preventing IPV also prevents abortion </a:t>
            </a:r>
          </a:p>
          <a:p>
            <a:pPr marL="0" indent="0" algn="ctr">
              <a:buNone/>
            </a:pPr>
            <a:r>
              <a:rPr lang="en-US" sz="2000" i="1" dirty="0"/>
              <a:t>and</a:t>
            </a:r>
          </a:p>
          <a:p>
            <a:pPr marL="0" indent="0">
              <a:buNone/>
            </a:pPr>
            <a:r>
              <a:rPr lang="en-US" sz="2000" i="1" dirty="0"/>
              <a:t>Screening for IPV at abortion facilities can help find where interventions might help.</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2192186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8049E-B7DD-21EE-FACB-BDF1E997B1AB}"/>
              </a:ext>
            </a:extLst>
          </p:cNvPr>
          <p:cNvSpPr>
            <a:spLocks noGrp="1"/>
          </p:cNvSpPr>
          <p:nvPr>
            <p:ph type="title"/>
          </p:nvPr>
        </p:nvSpPr>
        <p:spPr/>
        <p:txBody>
          <a:bodyPr>
            <a:normAutofit/>
          </a:bodyPr>
          <a:lstStyle/>
          <a:p>
            <a:pPr algn="ctr"/>
            <a:r>
              <a:rPr lang="en-US" sz="5400" dirty="0"/>
              <a:t>War</a:t>
            </a:r>
          </a:p>
        </p:txBody>
      </p:sp>
      <p:pic>
        <p:nvPicPr>
          <p:cNvPr id="4098" name="Picture 2">
            <a:extLst>
              <a:ext uri="{FF2B5EF4-FFF2-40B4-BE49-F238E27FC236}">
                <a16:creationId xmlns:a16="http://schemas.microsoft.com/office/drawing/2014/main" id="{CF8ABA6F-1718-37DA-5260-5275BFEBD7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2286000"/>
            <a:ext cx="4661153" cy="37455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5118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3362F-5AA4-63AA-4C67-A6B0078BB585}"/>
              </a:ext>
            </a:extLst>
          </p:cNvPr>
          <p:cNvSpPr>
            <a:spLocks noGrp="1"/>
          </p:cNvSpPr>
          <p:nvPr>
            <p:ph type="title"/>
          </p:nvPr>
        </p:nvSpPr>
        <p:spPr/>
        <p:txBody>
          <a:bodyPr/>
          <a:lstStyle/>
          <a:p>
            <a:r>
              <a:rPr lang="en-US" dirty="0"/>
              <a:t>From the Washington Post</a:t>
            </a:r>
          </a:p>
        </p:txBody>
      </p:sp>
      <p:sp>
        <p:nvSpPr>
          <p:cNvPr id="4" name="Content Placeholder 3">
            <a:extLst>
              <a:ext uri="{FF2B5EF4-FFF2-40B4-BE49-F238E27FC236}">
                <a16:creationId xmlns:a16="http://schemas.microsoft.com/office/drawing/2014/main" id="{268ABEB6-86E8-3E10-1747-87E4DF5CAEEC}"/>
              </a:ext>
            </a:extLst>
          </p:cNvPr>
          <p:cNvSpPr txBox="1">
            <a:spLocks noGrp="1"/>
          </p:cNvSpPr>
          <p:nvPr>
            <p:ph idx="1"/>
          </p:nvPr>
        </p:nvSpPr>
        <p:spPr>
          <a:xfrm>
            <a:off x="609600" y="2160588"/>
            <a:ext cx="6348413" cy="4821833"/>
          </a:xfrm>
          <a:prstGeom prst="rect">
            <a:avLst/>
          </a:prstGeom>
          <a:noFill/>
        </p:spPr>
        <p:txBody>
          <a:bodyPr wrap="square">
            <a:spAutoFit/>
          </a:bodyPr>
          <a:lstStyle/>
          <a:p>
            <a:pPr marL="0" indent="0">
              <a:buNone/>
            </a:pPr>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 33-year-old woman . . . said she struggled for weeks, trying to decide between her religion and her love for children on the one hand and her inability to support a newborn baby on the other. Finally she went ahead with the abortion.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2000" dirty="0">
                <a:solidFill>
                  <a:srgbClr val="000000"/>
                </a:solidFill>
                <a:effectLst/>
                <a:latin typeface="Times New Roman" panose="02020603050405020304" pitchFamily="18" charset="0"/>
                <a:ea typeface="Calibri" panose="020F0502020204030204" pitchFamily="34" charset="0"/>
              </a:rPr>
              <a:t>The Catholic mother of two said she spent the night crying and praying . . . “I would never do this in peacetime and God knows I wanted that child, but there is no food for him in my house,” she said. “There is nothing. What could I do?”</a:t>
            </a:r>
          </a:p>
          <a:p>
            <a:pPr marL="0" indent="0">
              <a:buNone/>
            </a:pPr>
            <a:r>
              <a:rPr lang="en-US" sz="2000" dirty="0">
                <a:solidFill>
                  <a:srgbClr val="000000"/>
                </a:solidFill>
                <a:effectLst/>
                <a:latin typeface="Times New Roman" panose="02020603050405020304" pitchFamily="18" charset="0"/>
                <a:ea typeface="Calibri" panose="020F0502020204030204" pitchFamily="34" charset="0"/>
              </a:rPr>
              <a:t> </a:t>
            </a:r>
          </a:p>
          <a:p>
            <a:pPr marL="0" indent="0">
              <a:buNone/>
            </a:pPr>
            <a:r>
              <a:rPr lang="en-US" i="1" dirty="0">
                <a:solidFill>
                  <a:srgbClr val="000000"/>
                </a:solidFill>
                <a:latin typeface="Times New Roman" panose="02020603050405020304" pitchFamily="18" charset="0"/>
                <a:ea typeface="Calibri" panose="020F0502020204030204" pitchFamily="34" charset="0"/>
              </a:rPr>
              <a:t>Such stories are common and the dynamic is obvious – add this to the long list of reasons that war is intolerable. </a:t>
            </a:r>
          </a:p>
          <a:p>
            <a:endParaRPr lang="en-US" dirty="0"/>
          </a:p>
        </p:txBody>
      </p:sp>
    </p:spTree>
    <p:extLst>
      <p:ext uri="{BB962C8B-B14F-4D97-AF65-F5344CB8AC3E}">
        <p14:creationId xmlns:p14="http://schemas.microsoft.com/office/powerpoint/2010/main" val="3478002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131F-3C1A-1B04-E1C2-83090F6338F0}"/>
              </a:ext>
            </a:extLst>
          </p:cNvPr>
          <p:cNvSpPr>
            <a:spLocks noGrp="1"/>
          </p:cNvSpPr>
          <p:nvPr>
            <p:ph type="title"/>
          </p:nvPr>
        </p:nvSpPr>
        <p:spPr/>
        <p:txBody>
          <a:bodyPr>
            <a:normAutofit/>
          </a:bodyPr>
          <a:lstStyle/>
          <a:p>
            <a:pPr algn="ctr"/>
            <a:r>
              <a:rPr lang="en-US" sz="5400" dirty="0"/>
              <a:t>Sex Trafficking</a:t>
            </a:r>
          </a:p>
        </p:txBody>
      </p:sp>
      <p:pic>
        <p:nvPicPr>
          <p:cNvPr id="5122" name="Picture 2">
            <a:extLst>
              <a:ext uri="{FF2B5EF4-FFF2-40B4-BE49-F238E27FC236}">
                <a16:creationId xmlns:a16="http://schemas.microsoft.com/office/drawing/2014/main" id="{3830BF96-9BD5-97BF-D3A9-495EE6DBFBB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1600" y="1965325"/>
            <a:ext cx="5257800" cy="3943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1077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384AA43-1D6B-938A-8018-B0573FAEE89D}"/>
              </a:ext>
            </a:extLst>
          </p:cNvPr>
          <p:cNvSpPr txBox="1"/>
          <p:nvPr/>
        </p:nvSpPr>
        <p:spPr>
          <a:xfrm>
            <a:off x="533400" y="685799"/>
            <a:ext cx="6344264" cy="5078313"/>
          </a:xfrm>
          <a:prstGeom prst="rect">
            <a:avLst/>
          </a:prstGeom>
          <a:noFill/>
        </p:spPr>
        <p:txBody>
          <a:bodyPr wrap="square">
            <a:spAutoFit/>
          </a:bodyPr>
          <a:lstStyle/>
          <a:p>
            <a:pPr marL="0" marR="0">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rPr>
              <a:t> If someone is being trafficked — which is to say, under the domination of a pimp/trafficker — she is by definition unable to provide informed consent to an abortion . . . The victim has no voice in this decision. Indeed, providing such services to a victim of sexual trafficking benefits only the trafficker by getting the victim back out on the street and making money sooner.</a:t>
            </a: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rPr>
              <a:t>The average age of entry into commercial sex exploitation is about 14. The average life expectancy of someone in commercial sexual exploitation is seven years. Start at 14, dead by 21. The mortality rate for someone in commercial sexual exploitation is 40 times higher than for a non-exploited person of the same age. Helping a victim return to exploitation more quickly by terminating a pregnancy increases the odds of death.”</a:t>
            </a:r>
          </a:p>
          <a:p>
            <a:pPr marL="0" marR="0">
              <a:spcBef>
                <a:spcPts val="0"/>
              </a:spcBef>
              <a:spcAft>
                <a:spcPts val="0"/>
              </a:spcAft>
            </a:pPr>
            <a:endParaRPr lang="en-US" dirty="0">
              <a:solidFill>
                <a:srgbClr val="000000"/>
              </a:solidFill>
              <a:latin typeface="Arial" panose="020B0604020202020204" pitchFamily="34" charset="0"/>
            </a:endParaRPr>
          </a:p>
          <a:p>
            <a:pPr marL="0" marR="0">
              <a:spcBef>
                <a:spcPts val="0"/>
              </a:spcBef>
              <a:spcAft>
                <a:spcPts val="0"/>
              </a:spcAft>
            </a:pPr>
            <a:r>
              <a:rPr lang="en-US" i="1" dirty="0">
                <a:solidFill>
                  <a:srgbClr val="000000"/>
                </a:solidFill>
                <a:latin typeface="Arial" panose="020B0604020202020204" pitchFamily="34" charset="0"/>
              </a:rPr>
              <a:t>-- Stephen Wagner, National Catholic Reporter, 11/29/2011</a:t>
            </a:r>
            <a:endParaRPr lang="en-US" i="1" dirty="0"/>
          </a:p>
        </p:txBody>
      </p:sp>
      <p:pic>
        <p:nvPicPr>
          <p:cNvPr id="5" name="Picture 4">
            <a:extLst>
              <a:ext uri="{FF2B5EF4-FFF2-40B4-BE49-F238E27FC236}">
                <a16:creationId xmlns:a16="http://schemas.microsoft.com/office/drawing/2014/main" id="{FA049BB5-A427-35A2-ACA4-986070D1E2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6897"/>
            <a:ext cx="771525" cy="581025"/>
          </a:xfrm>
          <a:prstGeom prst="rect">
            <a:avLst/>
          </a:prstGeom>
        </p:spPr>
      </p:pic>
      <p:pic>
        <p:nvPicPr>
          <p:cNvPr id="11" name="Picture 10">
            <a:extLst>
              <a:ext uri="{FF2B5EF4-FFF2-40B4-BE49-F238E27FC236}">
                <a16:creationId xmlns:a16="http://schemas.microsoft.com/office/drawing/2014/main" id="{CEB77A8D-D0ED-818D-12EA-20BB2794E9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19800" y="4648200"/>
            <a:ext cx="704850" cy="581025"/>
          </a:xfrm>
          <a:prstGeom prst="rect">
            <a:avLst/>
          </a:prstGeom>
        </p:spPr>
      </p:pic>
    </p:spTree>
    <p:extLst>
      <p:ext uri="{BB962C8B-B14F-4D97-AF65-F5344CB8AC3E}">
        <p14:creationId xmlns:p14="http://schemas.microsoft.com/office/powerpoint/2010/main" val="41933830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7B045-B521-2296-D437-18821E5A07CF}"/>
              </a:ext>
            </a:extLst>
          </p:cNvPr>
          <p:cNvSpPr>
            <a:spLocks noGrp="1"/>
          </p:cNvSpPr>
          <p:nvPr>
            <p:ph type="title"/>
          </p:nvPr>
        </p:nvSpPr>
        <p:spPr/>
        <p:txBody>
          <a:bodyPr>
            <a:normAutofit/>
          </a:bodyPr>
          <a:lstStyle/>
          <a:p>
            <a:pPr algn="ctr"/>
            <a:r>
              <a:rPr lang="en-US" sz="5400" dirty="0"/>
              <a:t>Sex Abuse and Rape</a:t>
            </a:r>
          </a:p>
        </p:txBody>
      </p:sp>
      <p:pic>
        <p:nvPicPr>
          <p:cNvPr id="6146" name="Picture 2">
            <a:extLst>
              <a:ext uri="{FF2B5EF4-FFF2-40B4-BE49-F238E27FC236}">
                <a16:creationId xmlns:a16="http://schemas.microsoft.com/office/drawing/2014/main" id="{62FB38DC-6802-B52F-3239-6778172714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118518"/>
            <a:ext cx="4037540" cy="36337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93867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7400C-38C3-A0BA-4556-4214DE0F098B}"/>
              </a:ext>
            </a:extLst>
          </p:cNvPr>
          <p:cNvSpPr>
            <a:spLocks noGrp="1"/>
          </p:cNvSpPr>
          <p:nvPr>
            <p:ph type="title"/>
          </p:nvPr>
        </p:nvSpPr>
        <p:spPr/>
        <p:txBody>
          <a:bodyPr/>
          <a:lstStyle/>
          <a:p>
            <a:r>
              <a:rPr lang="en-US" dirty="0"/>
              <a:t>Impact of Abortion Availability on Sexual Abuse</a:t>
            </a:r>
          </a:p>
        </p:txBody>
      </p:sp>
      <p:sp>
        <p:nvSpPr>
          <p:cNvPr id="3" name="Content Placeholder 2">
            <a:extLst>
              <a:ext uri="{FF2B5EF4-FFF2-40B4-BE49-F238E27FC236}">
                <a16:creationId xmlns:a16="http://schemas.microsoft.com/office/drawing/2014/main" id="{90F7588D-738A-915E-2996-3FDA6914A8CA}"/>
              </a:ext>
            </a:extLst>
          </p:cNvPr>
          <p:cNvSpPr>
            <a:spLocks noGrp="1"/>
          </p:cNvSpPr>
          <p:nvPr>
            <p:ph idx="1"/>
          </p:nvPr>
        </p:nvSpPr>
        <p:spPr/>
        <p:txBody>
          <a:bodyPr>
            <a:normAutofit fontScale="92500" lnSpcReduction="10000"/>
          </a:bodyPr>
          <a:lstStyle/>
          <a:p>
            <a:pPr marL="0" indent="0">
              <a:buNone/>
            </a:pPr>
            <a:endParaRPr lang="en-US" dirty="0"/>
          </a:p>
          <a:p>
            <a:pPr marL="0" indent="0">
              <a:buNone/>
            </a:pPr>
            <a:r>
              <a:rPr lang="en-US" sz="2400" dirty="0"/>
              <a:t>We know of many cases where sexual abuse of minors continued because the perpetrator covered up the crime by taking her to an abortion clinic. Since efforts to conceal are mainly successful, there are undoubtedly many more.</a:t>
            </a:r>
          </a:p>
          <a:p>
            <a:pPr marL="0" indent="0">
              <a:buNone/>
            </a:pPr>
            <a:endParaRPr lang="en-US" sz="2400" dirty="0"/>
          </a:p>
          <a:p>
            <a:pPr marL="0" indent="0">
              <a:buNone/>
            </a:pPr>
            <a:r>
              <a:rPr lang="en-US" sz="2400" dirty="0"/>
              <a:t> Whenever abortion clinics don’t turn in the perpetrator, they facilitate him and therefore may sexual abuse more likely. </a:t>
            </a:r>
          </a:p>
        </p:txBody>
      </p:sp>
    </p:spTree>
    <p:extLst>
      <p:ext uri="{BB962C8B-B14F-4D97-AF65-F5344CB8AC3E}">
        <p14:creationId xmlns:p14="http://schemas.microsoft.com/office/powerpoint/2010/main" val="1162858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E0A09-309D-15BF-9F18-C8347D557C4E}"/>
              </a:ext>
            </a:extLst>
          </p:cNvPr>
          <p:cNvSpPr>
            <a:spLocks noGrp="1"/>
          </p:cNvSpPr>
          <p:nvPr>
            <p:ph type="title"/>
          </p:nvPr>
        </p:nvSpPr>
        <p:spPr/>
        <p:txBody>
          <a:bodyPr>
            <a:normAutofit/>
          </a:bodyPr>
          <a:lstStyle/>
          <a:p>
            <a:pPr algn="ctr"/>
            <a:r>
              <a:rPr lang="en-US" sz="5400" dirty="0"/>
              <a:t>Gendercide</a:t>
            </a:r>
          </a:p>
        </p:txBody>
      </p:sp>
      <p:pic>
        <p:nvPicPr>
          <p:cNvPr id="1026" name="Picture 2">
            <a:extLst>
              <a:ext uri="{FF2B5EF4-FFF2-40B4-BE49-F238E27FC236}">
                <a16:creationId xmlns:a16="http://schemas.microsoft.com/office/drawing/2014/main" id="{BADA17F8-C858-BE6F-9F1D-8F92C3FDFF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048000"/>
            <a:ext cx="2694652" cy="280612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BEA2F0BC-69E2-7478-EAA6-89D7865862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2409825"/>
            <a:ext cx="5943600" cy="4448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317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ED758C61-B0F3-1ED0-E773-C2BB47A63A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65"/>
            <a:ext cx="9141516" cy="68598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62342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Autofit/>
          </a:bodyPr>
          <a:lstStyle/>
          <a:p>
            <a:r>
              <a:rPr lang="en-US" sz="5400" dirty="0"/>
              <a:t>Impact on Women </a:t>
            </a:r>
            <a:br>
              <a:rPr lang="en-US" sz="5400" dirty="0"/>
            </a:br>
            <a:r>
              <a:rPr lang="en-US" sz="5400" dirty="0"/>
              <a:t>as Whole</a:t>
            </a:r>
          </a:p>
        </p:txBody>
      </p:sp>
      <p:pic>
        <p:nvPicPr>
          <p:cNvPr id="34818" name="Picture 2"/>
          <p:cNvPicPr>
            <a:picLocks noChangeAspect="1" noChangeArrowheads="1"/>
          </p:cNvPicPr>
          <p:nvPr/>
        </p:nvPicPr>
        <p:blipFill>
          <a:blip r:embed="rId3" cstate="print"/>
          <a:srcRect/>
          <a:stretch>
            <a:fillRect/>
          </a:stretch>
        </p:blipFill>
        <p:spPr bwMode="auto">
          <a:xfrm>
            <a:off x="4038600" y="2438400"/>
            <a:ext cx="3163189" cy="332894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sz="5400" dirty="0">
                <a:solidFill>
                  <a:schemeClr val="bg2">
                    <a:lumMod val="50000"/>
                  </a:schemeClr>
                </a:solidFill>
              </a:rPr>
              <a:t>Continuum of Positions</a:t>
            </a:r>
          </a:p>
        </p:txBody>
      </p:sp>
      <p:sp>
        <p:nvSpPr>
          <p:cNvPr id="5" name="Content Placeholder 4"/>
          <p:cNvSpPr>
            <a:spLocks noGrp="1"/>
          </p:cNvSpPr>
          <p:nvPr>
            <p:ph idx="1"/>
          </p:nvPr>
        </p:nvSpPr>
        <p:spPr/>
        <p:txBody>
          <a:bodyPr>
            <a:normAutofit/>
          </a:bodyPr>
          <a:lstStyle/>
          <a:p>
            <a:pPr>
              <a:buNone/>
            </a:pPr>
            <a:r>
              <a:rPr lang="en-US" sz="4800" b="1" dirty="0"/>
              <a:t>Option			  Violence</a:t>
            </a:r>
          </a:p>
          <a:p>
            <a:pPr algn="ctr">
              <a:buNone/>
            </a:pPr>
            <a:endParaRPr lang="en-US" sz="4800" b="1" dirty="0"/>
          </a:p>
          <a:p>
            <a:pPr algn="ctr">
              <a:buNone/>
            </a:pPr>
            <a:endParaRPr lang="en-US" sz="4800" b="1" dirty="0"/>
          </a:p>
          <a:p>
            <a:pPr algn="ctr">
              <a:buNone/>
            </a:pPr>
            <a:r>
              <a:rPr lang="en-US" sz="4800" b="1" dirty="0"/>
              <a:t>Tragic Necessity</a:t>
            </a:r>
          </a:p>
        </p:txBody>
      </p:sp>
      <p:pic>
        <p:nvPicPr>
          <p:cNvPr id="6" name="Picture 2" descr="C:\Documents and Settings\Rachel MacNair\My Documents\My Pictures\untitled.JPG"/>
          <p:cNvPicPr>
            <a:picLocks noChangeAspect="1" noChangeArrowheads="1"/>
          </p:cNvPicPr>
          <p:nvPr/>
        </p:nvPicPr>
        <p:blipFill>
          <a:blip r:embed="rId3" cstate="print"/>
          <a:srcRect/>
          <a:stretch>
            <a:fillRect/>
          </a:stretch>
        </p:blipFill>
        <p:spPr bwMode="auto">
          <a:xfrm>
            <a:off x="228600" y="3397045"/>
            <a:ext cx="7543800" cy="89535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Question: Equality</a:t>
            </a:r>
          </a:p>
        </p:txBody>
      </p:sp>
      <p:sp>
        <p:nvSpPr>
          <p:cNvPr id="2" name="Content Placeholder 1"/>
          <p:cNvSpPr>
            <a:spLocks noGrp="1"/>
          </p:cNvSpPr>
          <p:nvPr>
            <p:ph idx="1"/>
          </p:nvPr>
        </p:nvSpPr>
        <p:spPr/>
        <p:txBody>
          <a:bodyPr>
            <a:normAutofit fontScale="85000" lnSpcReduction="10000"/>
          </a:bodyPr>
          <a:lstStyle/>
          <a:p>
            <a:r>
              <a:rPr lang="en-US" sz="3200" b="1" dirty="0"/>
              <a:t>Option: </a:t>
            </a:r>
            <a:r>
              <a:rPr lang="en-US" sz="3200" dirty="0"/>
              <a:t>Control of reproductive lives is necessary for women’s equality. </a:t>
            </a:r>
          </a:p>
          <a:p>
            <a:endParaRPr lang="en-US" sz="3200" dirty="0"/>
          </a:p>
          <a:p>
            <a:r>
              <a:rPr lang="en-US" sz="3200" b="1" dirty="0"/>
              <a:t>Violence:</a:t>
            </a:r>
            <a:r>
              <a:rPr lang="en-US" sz="3200" dirty="0"/>
              <a:t> Telling women they must have surgery order to be treated equally is disparaging female biology and therefore a form of privileging male characteristics.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Question: Discrimination</a:t>
            </a:r>
          </a:p>
        </p:txBody>
      </p:sp>
      <p:sp>
        <p:nvSpPr>
          <p:cNvPr id="2" name="Content Placeholder 1"/>
          <p:cNvSpPr>
            <a:spLocks noGrp="1"/>
          </p:cNvSpPr>
          <p:nvPr>
            <p:ph idx="1"/>
          </p:nvPr>
        </p:nvSpPr>
        <p:spPr/>
        <p:txBody>
          <a:bodyPr>
            <a:normAutofit fontScale="92500" lnSpcReduction="20000"/>
          </a:bodyPr>
          <a:lstStyle/>
          <a:p>
            <a:r>
              <a:rPr lang="en-US" sz="2800" b="1" dirty="0"/>
              <a:t>Option: </a:t>
            </a:r>
            <a:r>
              <a:rPr lang="en-US" sz="2800" dirty="0"/>
              <a:t>Forcing women to continue pregnancies is itself a form of gender discrimination. </a:t>
            </a:r>
          </a:p>
          <a:p>
            <a:endParaRPr lang="en-US" sz="2800" dirty="0"/>
          </a:p>
          <a:p>
            <a:r>
              <a:rPr lang="en-US" sz="2800" b="1" dirty="0"/>
              <a:t>Violence: </a:t>
            </a:r>
            <a:r>
              <a:rPr lang="en-US" sz="2800" dirty="0"/>
              <a:t>When pregnancies are regarded as optional rather than a condition to be accommodated, then those employers and schools who understand themselves to be inconvenienced are more likely to discriminate against pregnant women.</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Question: Pressure for Sex</a:t>
            </a:r>
          </a:p>
        </p:txBody>
      </p:sp>
      <p:sp>
        <p:nvSpPr>
          <p:cNvPr id="2" name="Content Placeholder 1"/>
          <p:cNvSpPr>
            <a:spLocks noGrp="1"/>
          </p:cNvSpPr>
          <p:nvPr>
            <p:ph idx="1"/>
          </p:nvPr>
        </p:nvSpPr>
        <p:spPr/>
        <p:txBody>
          <a:bodyPr>
            <a:normAutofit fontScale="85000" lnSpcReduction="20000"/>
          </a:bodyPr>
          <a:lstStyle/>
          <a:p>
            <a:r>
              <a:rPr lang="en-US" sz="2800" b="1" dirty="0"/>
              <a:t>Option: </a:t>
            </a:r>
            <a:r>
              <a:rPr lang="en-US" sz="2800" dirty="0"/>
              <a:t>Women having control over their own bodies is all of a piece, including both sex and pregnancy. They are freer to have the sex they wish with abortion as an option. </a:t>
            </a:r>
          </a:p>
          <a:p>
            <a:endParaRPr lang="en-US" sz="2800" dirty="0"/>
          </a:p>
          <a:p>
            <a:r>
              <a:rPr lang="en-US" sz="2800" b="1" dirty="0"/>
              <a:t>Violence: </a:t>
            </a:r>
            <a:r>
              <a:rPr lang="en-US" sz="2800" dirty="0"/>
              <a:t>We still live in a patriarchal culture in which men feel entitled to sex. The surgery of abortion is one that women undergo, but the man does not, so he’s not the one that takes the consequences.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Question: Pressure to Abort</a:t>
            </a:r>
          </a:p>
        </p:txBody>
      </p:sp>
      <p:sp>
        <p:nvSpPr>
          <p:cNvPr id="2" name="Content Placeholder 1"/>
          <p:cNvSpPr>
            <a:spLocks noGrp="1"/>
          </p:cNvSpPr>
          <p:nvPr>
            <p:ph idx="1"/>
          </p:nvPr>
        </p:nvSpPr>
        <p:spPr/>
        <p:txBody>
          <a:bodyPr>
            <a:normAutofit fontScale="92500" lnSpcReduction="10000"/>
          </a:bodyPr>
          <a:lstStyle/>
          <a:p>
            <a:r>
              <a:rPr lang="en-US" sz="2800" b="1" dirty="0"/>
              <a:t>Option: </a:t>
            </a:r>
            <a:r>
              <a:rPr lang="en-US" sz="2800" dirty="0"/>
              <a:t>The option is for women; they make the decision. </a:t>
            </a:r>
          </a:p>
          <a:p>
            <a:endParaRPr lang="en-US" sz="2800" dirty="0"/>
          </a:p>
          <a:p>
            <a:r>
              <a:rPr lang="en-US" sz="2800" b="1" dirty="0"/>
              <a:t>Violence: </a:t>
            </a:r>
            <a:r>
              <a:rPr lang="en-US" sz="2800" dirty="0"/>
              <a:t>Employers, men who want to avoid child support payments, parents who don’t want their teenager to embarrass them – the rhetoric of “choice” can mask the fact that it’s </a:t>
            </a:r>
            <a:r>
              <a:rPr lang="en-US" sz="2800" i="1" dirty="0"/>
              <a:t>their</a:t>
            </a:r>
            <a:r>
              <a:rPr lang="en-US" sz="2800" dirty="0"/>
              <a:t> choice, not hers.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5358A-7F7B-DDE4-9925-63D72334C4CE}"/>
              </a:ext>
            </a:extLst>
          </p:cNvPr>
          <p:cNvSpPr>
            <a:spLocks noGrp="1"/>
          </p:cNvSpPr>
          <p:nvPr>
            <p:ph type="title"/>
          </p:nvPr>
        </p:nvSpPr>
        <p:spPr/>
        <p:txBody>
          <a:bodyPr/>
          <a:lstStyle/>
          <a:p>
            <a:r>
              <a:rPr lang="en-US" dirty="0"/>
              <a:t>Question: Feminization of Poverty</a:t>
            </a:r>
          </a:p>
        </p:txBody>
      </p:sp>
      <p:sp>
        <p:nvSpPr>
          <p:cNvPr id="3" name="Content Placeholder 2">
            <a:extLst>
              <a:ext uri="{FF2B5EF4-FFF2-40B4-BE49-F238E27FC236}">
                <a16:creationId xmlns:a16="http://schemas.microsoft.com/office/drawing/2014/main" id="{7D0D2D81-7700-C5CF-99F5-70C634640E1A}"/>
              </a:ext>
            </a:extLst>
          </p:cNvPr>
          <p:cNvSpPr>
            <a:spLocks noGrp="1"/>
          </p:cNvSpPr>
          <p:nvPr>
            <p:ph idx="1"/>
          </p:nvPr>
        </p:nvSpPr>
        <p:spPr/>
        <p:txBody>
          <a:bodyPr>
            <a:normAutofit fontScale="47500" lnSpcReduction="20000"/>
          </a:bodyPr>
          <a:lstStyle/>
          <a:p>
            <a:r>
              <a:rPr lang="en-US" sz="4400" b="1" dirty="0"/>
              <a:t>Option: </a:t>
            </a:r>
            <a:r>
              <a:rPr lang="en-US" sz="4400" dirty="0"/>
              <a:t>Female poverty would go down as women aren’t straddled with children they can’t afford.</a:t>
            </a:r>
          </a:p>
          <a:p>
            <a:r>
              <a:rPr lang="en-US" sz="4400" b="1" dirty="0"/>
              <a:t>Violence: </a:t>
            </a:r>
            <a:r>
              <a:rPr lang="en-US" sz="4400" dirty="0"/>
              <a:t>Female poverty would go up because men will feel justified in avoiding all paternal responsibility, including child support. The birth happened due to her choice, not his. </a:t>
            </a:r>
          </a:p>
          <a:p>
            <a:endParaRPr lang="en-US" sz="4400" dirty="0"/>
          </a:p>
          <a:p>
            <a:pPr marL="0" indent="0">
              <a:buNone/>
            </a:pPr>
            <a:r>
              <a:rPr lang="en-US" sz="4400" dirty="0"/>
              <a:t>Epidemiological Result: After 1973, out-of-wedlock births and female poverty shot up. </a:t>
            </a:r>
          </a:p>
          <a:p>
            <a:endParaRPr lang="en-US" dirty="0"/>
          </a:p>
          <a:p>
            <a:pPr marL="0" indent="0">
              <a:buNone/>
            </a:pPr>
            <a:r>
              <a:rPr lang="en-US" dirty="0"/>
              <a:t> </a:t>
            </a:r>
          </a:p>
        </p:txBody>
      </p:sp>
    </p:spTree>
    <p:extLst>
      <p:ext uri="{BB962C8B-B14F-4D97-AF65-F5344CB8AC3E}">
        <p14:creationId xmlns:p14="http://schemas.microsoft.com/office/powerpoint/2010/main" val="2055335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bg2">
                    <a:lumMod val="50000"/>
                  </a:schemeClr>
                </a:solidFill>
              </a:rPr>
              <a:t>Status of Fetus</a:t>
            </a:r>
          </a:p>
        </p:txBody>
      </p:sp>
      <p:sp>
        <p:nvSpPr>
          <p:cNvPr id="2" name="Content Placeholder 1"/>
          <p:cNvSpPr>
            <a:spLocks noGrp="1"/>
          </p:cNvSpPr>
          <p:nvPr>
            <p:ph idx="1"/>
          </p:nvPr>
        </p:nvSpPr>
        <p:spPr/>
        <p:txBody>
          <a:bodyPr>
            <a:normAutofit fontScale="85000" lnSpcReduction="10000"/>
          </a:bodyPr>
          <a:lstStyle/>
          <a:p>
            <a:r>
              <a:rPr lang="en-US" sz="3600" dirty="0"/>
              <a:t>OPTION: Non-person / Tissue</a:t>
            </a:r>
          </a:p>
          <a:p>
            <a:r>
              <a:rPr lang="en-US" sz="3600" dirty="0"/>
              <a:t>VIOLENCE: Human Being / Baby</a:t>
            </a:r>
          </a:p>
          <a:p>
            <a:r>
              <a:rPr lang="en-US" sz="3600" dirty="0"/>
              <a:t>TRAGIC NECESSITY: Like Anima</a:t>
            </a:r>
            <a:r>
              <a:rPr lang="en-US" sz="3200" dirty="0"/>
              <a:t>l</a:t>
            </a:r>
          </a:p>
          <a:p>
            <a:endParaRPr lang="en-US" sz="3200" dirty="0"/>
          </a:p>
          <a:p>
            <a:pPr>
              <a:buNone/>
            </a:pPr>
            <a:r>
              <a:rPr lang="en-US" sz="3200" dirty="0"/>
              <a:t> </a:t>
            </a:r>
          </a:p>
          <a:p>
            <a:endParaRPr lang="en-US" sz="3200" dirty="0"/>
          </a:p>
          <a:p>
            <a:pPr>
              <a:buNone/>
            </a:pPr>
            <a:r>
              <a:rPr lang="en-US" sz="3200" dirty="0"/>
              <a:t> </a:t>
            </a:r>
          </a:p>
        </p:txBody>
      </p:sp>
      <p:pic>
        <p:nvPicPr>
          <p:cNvPr id="6" name="Picture 2" descr="C:\Documents and Settings\Rachel MacNair\My Documents\My Pictures\COK 2.jpg"/>
          <p:cNvPicPr>
            <a:picLocks noChangeAspect="1" noChangeArrowheads="1"/>
          </p:cNvPicPr>
          <p:nvPr/>
        </p:nvPicPr>
        <p:blipFill>
          <a:blip r:embed="rId3" cstate="print"/>
          <a:srcRect/>
          <a:stretch>
            <a:fillRect/>
          </a:stretch>
        </p:blipFill>
        <p:spPr bwMode="auto">
          <a:xfrm>
            <a:off x="5410200" y="3962399"/>
            <a:ext cx="2667000" cy="2298503"/>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t>Child Abuse</a:t>
            </a:r>
          </a:p>
        </p:txBody>
      </p:sp>
      <p:pic>
        <p:nvPicPr>
          <p:cNvPr id="3074" name="Picture 2" descr="C:\Documents and Settings\Rachel MacNair\My Documents\My Pictures\P&amp;LC stock\Black Baby.JPG"/>
          <p:cNvPicPr>
            <a:picLocks noChangeAspect="1" noChangeArrowheads="1"/>
          </p:cNvPicPr>
          <p:nvPr/>
        </p:nvPicPr>
        <p:blipFill>
          <a:blip r:embed="rId3" cstate="print"/>
          <a:srcRect/>
          <a:stretch>
            <a:fillRect/>
          </a:stretch>
        </p:blipFill>
        <p:spPr bwMode="auto">
          <a:xfrm>
            <a:off x="1752600" y="2286000"/>
            <a:ext cx="4268203" cy="282892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Hypotheses: Child Abuse</a:t>
            </a:r>
          </a:p>
        </p:txBody>
      </p:sp>
      <p:sp>
        <p:nvSpPr>
          <p:cNvPr id="2" name="Content Placeholder 1"/>
          <p:cNvSpPr>
            <a:spLocks noGrp="1"/>
          </p:cNvSpPr>
          <p:nvPr>
            <p:ph idx="1"/>
          </p:nvPr>
        </p:nvSpPr>
        <p:spPr/>
        <p:txBody>
          <a:bodyPr>
            <a:normAutofit/>
          </a:bodyPr>
          <a:lstStyle/>
          <a:p>
            <a:r>
              <a:rPr lang="en-US" b="1" dirty="0"/>
              <a:t>Option: </a:t>
            </a:r>
            <a:r>
              <a:rPr lang="en-US" dirty="0"/>
              <a:t>Because unwanted children are for the most part not born, child abuse and neglect (excluding sexual abuse) will be </a:t>
            </a:r>
            <a:r>
              <a:rPr lang="en-US" i="1" dirty="0"/>
              <a:t>lower</a:t>
            </a:r>
            <a:r>
              <a:rPr lang="en-US" dirty="0"/>
              <a:t> in those places and times in which abortion is legal or otherwise readily available. </a:t>
            </a:r>
          </a:p>
          <a:p>
            <a:pPr>
              <a:buNone/>
            </a:pPr>
            <a:r>
              <a:rPr lang="en-US" dirty="0"/>
              <a:t> </a:t>
            </a:r>
          </a:p>
          <a:p>
            <a:r>
              <a:rPr lang="en-US" b="1" dirty="0"/>
              <a:t>Violence:</a:t>
            </a:r>
            <a:r>
              <a:rPr lang="en-US" dirty="0"/>
              <a:t> Because abortion models violence as a way of solving problems, and diminishes the taboo against hurting children, child abuse will be </a:t>
            </a:r>
            <a:r>
              <a:rPr lang="en-US" i="1" dirty="0"/>
              <a:t>higher</a:t>
            </a:r>
            <a:r>
              <a:rPr lang="en-US" dirty="0"/>
              <a:t> in those places and times in which abortion is legal or otherwise readily available.</a:t>
            </a:r>
          </a:p>
          <a:p>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26DA0ED-D034-DF4A-CF68-5CAE164F0B78}"/>
              </a:ext>
            </a:extLst>
          </p:cNvPr>
          <p:cNvSpPr txBox="1"/>
          <p:nvPr/>
        </p:nvSpPr>
        <p:spPr>
          <a:xfrm>
            <a:off x="990600" y="990600"/>
            <a:ext cx="5887064" cy="4616648"/>
          </a:xfrm>
          <a:prstGeom prst="rect">
            <a:avLst/>
          </a:prstGeom>
          <a:noFill/>
        </p:spPr>
        <p:txBody>
          <a:bodyPr wrap="square">
            <a:spAutoFit/>
          </a:bodyPr>
          <a:lstStyle/>
          <a:p>
            <a:pPr marL="109728" indent="0">
              <a:buNone/>
            </a:pPr>
            <a:r>
              <a:rPr lang="en-US" sz="1800" dirty="0">
                <a:effectLst/>
                <a:latin typeface="Times New Roman" panose="02020603050405020304" pitchFamily="18" charset="0"/>
                <a:ea typeface="Times New Roman" panose="02020603050405020304" pitchFamily="18" charset="0"/>
              </a:rPr>
              <a:t>Child abuse rate per 1,000: </a:t>
            </a:r>
          </a:p>
          <a:p>
            <a:endParaRPr lang="en-US" sz="1800" dirty="0">
              <a:latin typeface="Times New Roman" panose="02020603050405020304" pitchFamily="18" charset="0"/>
              <a:ea typeface="Times New Roman" panose="02020603050405020304" pitchFamily="18" charset="0"/>
            </a:endParaRPr>
          </a:p>
          <a:p>
            <a:r>
              <a:rPr lang="en-US" sz="4400" dirty="0">
                <a:effectLst/>
                <a:latin typeface="Times New Roman" panose="02020603050405020304" pitchFamily="18" charset="0"/>
                <a:ea typeface="Times New Roman" panose="02020603050405020304" pitchFamily="18" charset="0"/>
              </a:rPr>
              <a:t>1973 – 2.16</a:t>
            </a:r>
          </a:p>
          <a:p>
            <a:endParaRPr lang="en-US" sz="4400" dirty="0">
              <a:latin typeface="Times New Roman" panose="02020603050405020304" pitchFamily="18" charset="0"/>
              <a:ea typeface="Times New Roman" panose="02020603050405020304" pitchFamily="18" charset="0"/>
            </a:endParaRPr>
          </a:p>
          <a:p>
            <a:r>
              <a:rPr lang="en-US" sz="4400" dirty="0">
                <a:effectLst/>
                <a:latin typeface="Times New Roman" panose="02020603050405020304" pitchFamily="18" charset="0"/>
                <a:ea typeface="Times New Roman" panose="02020603050405020304" pitchFamily="18" charset="0"/>
              </a:rPr>
              <a:t>1990 – 11.59</a:t>
            </a:r>
          </a:p>
          <a:p>
            <a:endParaRPr lang="en-US" sz="1800" dirty="0">
              <a:effectLst/>
              <a:latin typeface="Times New Roman" panose="02020603050405020304" pitchFamily="18" charset="0"/>
              <a:ea typeface="Times New Roman" panose="02020603050405020304" pitchFamily="18" charset="0"/>
            </a:endParaRPr>
          </a:p>
          <a:p>
            <a:pPr marL="109728" indent="0">
              <a:buNone/>
            </a:pPr>
            <a:r>
              <a:rPr lang="en-US" sz="1800" dirty="0">
                <a:latin typeface="Times New Roman" panose="02020603050405020304" pitchFamily="18" charset="0"/>
                <a:ea typeface="Times New Roman" panose="02020603050405020304" pitchFamily="18" charset="0"/>
              </a:rPr>
              <a:t>(Bureau of Census)</a:t>
            </a:r>
          </a:p>
          <a:p>
            <a:pPr marL="109728" indent="0">
              <a:buNone/>
            </a:pPr>
            <a:endParaRPr lang="en-US" dirty="0">
              <a:latin typeface="Times New Roman" panose="02020603050405020304" pitchFamily="18" charset="0"/>
              <a:ea typeface="Times New Roman" panose="02020603050405020304" pitchFamily="18" charset="0"/>
            </a:endParaRPr>
          </a:p>
          <a:p>
            <a:pPr marL="109728" indent="0">
              <a:buNone/>
            </a:pPr>
            <a:endParaRPr lang="en-US" sz="1800" dirty="0">
              <a:latin typeface="Times New Roman" panose="02020603050405020304" pitchFamily="18" charset="0"/>
              <a:ea typeface="Times New Roman" panose="02020603050405020304" pitchFamily="18" charset="0"/>
            </a:endParaRPr>
          </a:p>
          <a:p>
            <a:pPr marL="109728" indent="0">
              <a:buNone/>
            </a:pPr>
            <a:endParaRPr lang="en-US" dirty="0">
              <a:latin typeface="Times New Roman" panose="02020603050405020304" pitchFamily="18" charset="0"/>
              <a:ea typeface="Times New Roman" panose="02020603050405020304" pitchFamily="18" charset="0"/>
            </a:endParaRPr>
          </a:p>
          <a:p>
            <a:pPr marL="109728" indent="0">
              <a:buNone/>
            </a:pPr>
            <a:r>
              <a:rPr lang="en-US" sz="1800" i="1" dirty="0">
                <a:latin typeface="Times New Roman" panose="02020603050405020304" pitchFamily="18" charset="0"/>
                <a:ea typeface="Times New Roman" panose="02020603050405020304" pitchFamily="18" charset="0"/>
              </a:rPr>
              <a:t>The child abuse rate and the abortion rate both fell steadily after this. </a:t>
            </a:r>
            <a:r>
              <a:rPr lang="en-US" sz="1800" dirty="0">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187535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88015-5408-20A5-2223-BC6F785298AA}"/>
              </a:ext>
            </a:extLst>
          </p:cNvPr>
          <p:cNvSpPr>
            <a:spLocks noGrp="1"/>
          </p:cNvSpPr>
          <p:nvPr>
            <p:ph type="title"/>
          </p:nvPr>
        </p:nvSpPr>
        <p:spPr/>
        <p:txBody>
          <a:bodyPr/>
          <a:lstStyle/>
          <a:p>
            <a:r>
              <a:rPr lang="en-US" sz="3600" dirty="0">
                <a:effectLst/>
                <a:latin typeface="Times New Roman" panose="02020603050405020304" pitchFamily="18" charset="0"/>
                <a:ea typeface="Times New Roman" panose="02020603050405020304" pitchFamily="18" charset="0"/>
              </a:rPr>
              <a:t>Coleman et al. (2005) </a:t>
            </a:r>
            <a:br>
              <a:rPr lang="en-US" sz="3600" dirty="0">
                <a:effectLs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840BBE2B-FF23-D056-2578-26C72ABE7C32}"/>
              </a:ext>
            </a:extLst>
          </p:cNvPr>
          <p:cNvSpPr>
            <a:spLocks noGrp="1"/>
          </p:cNvSpPr>
          <p:nvPr>
            <p:ph idx="1"/>
          </p:nvPr>
        </p:nvSpPr>
        <p:spPr/>
        <p:txBody>
          <a:bodyPr>
            <a:normAutofit fontScale="92500" lnSpcReduction="10000"/>
          </a:bodyPr>
          <a:lstStyle/>
          <a:p>
            <a:r>
              <a:rPr lang="en-US" sz="2400" dirty="0">
                <a:effectLst/>
                <a:latin typeface="Times New Roman" panose="02020603050405020304" pitchFamily="18" charset="0"/>
                <a:ea typeface="Times New Roman" panose="02020603050405020304" pitchFamily="18" charset="0"/>
              </a:rPr>
              <a:t> 518 women identified by Baltimore Child Protective Services as having abused their children. </a:t>
            </a:r>
          </a:p>
          <a:p>
            <a:endParaRPr lang="en-US" sz="2400" dirty="0">
              <a:latin typeface="Times New Roman" panose="02020603050405020304" pitchFamily="18" charset="0"/>
              <a:ea typeface="Times New Roman" panose="02020603050405020304" pitchFamily="18" charset="0"/>
            </a:endParaRPr>
          </a:p>
          <a:p>
            <a:r>
              <a:rPr lang="en-US" sz="2400" dirty="0">
                <a:effectLst/>
                <a:latin typeface="Times New Roman" panose="02020603050405020304" pitchFamily="18" charset="0"/>
                <a:ea typeface="Times New Roman" panose="02020603050405020304" pitchFamily="18" charset="0"/>
              </a:rPr>
              <a:t>at least one induced abortion: 114% more likely to be identified as having abused their children, compared to women with no loss. </a:t>
            </a:r>
          </a:p>
          <a:p>
            <a:endParaRPr lang="en-US" sz="2400" dirty="0">
              <a:latin typeface="Times New Roman" panose="02020603050405020304" pitchFamily="18" charset="0"/>
              <a:ea typeface="Times New Roman" panose="02020603050405020304" pitchFamily="18" charset="0"/>
            </a:endParaRPr>
          </a:p>
          <a:p>
            <a:r>
              <a:rPr lang="en-US" sz="2400" dirty="0">
                <a:latin typeface="Times New Roman" panose="02020603050405020304" pitchFamily="18" charset="0"/>
                <a:ea typeface="Times New Roman" panose="02020603050405020304" pitchFamily="18" charset="0"/>
              </a:rPr>
              <a:t>I</a:t>
            </a:r>
            <a:r>
              <a:rPr lang="en-US" sz="2400" dirty="0">
                <a:effectLst/>
                <a:latin typeface="Times New Roman" panose="02020603050405020304" pitchFamily="18" charset="0"/>
                <a:ea typeface="Times New Roman" panose="02020603050405020304" pitchFamily="18" charset="0"/>
              </a:rPr>
              <a:t>nvoluntary loss (miscarriages) were no more likely to be identified as abusive than women with no pregnancy loss. </a:t>
            </a:r>
            <a:endParaRPr lang="en-US" sz="2400" dirty="0"/>
          </a:p>
          <a:p>
            <a:endParaRPr lang="en-US" dirty="0"/>
          </a:p>
        </p:txBody>
      </p:sp>
    </p:spTree>
    <p:extLst>
      <p:ext uri="{BB962C8B-B14F-4D97-AF65-F5344CB8AC3E}">
        <p14:creationId xmlns:p14="http://schemas.microsoft.com/office/powerpoint/2010/main" val="1539633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ACDDD-68D4-9366-D6AD-8FA5C2D9F617}"/>
              </a:ext>
            </a:extLst>
          </p:cNvPr>
          <p:cNvSpPr>
            <a:spLocks noGrp="1"/>
          </p:cNvSpPr>
          <p:nvPr>
            <p:ph type="title"/>
          </p:nvPr>
        </p:nvSpPr>
        <p:spPr/>
        <p:txBody>
          <a:bodyPr/>
          <a:lstStyle/>
          <a:p>
            <a:r>
              <a:rPr lang="en-US" dirty="0"/>
              <a:t>Problem of the Super-Wanted</a:t>
            </a:r>
          </a:p>
        </p:txBody>
      </p:sp>
      <p:sp>
        <p:nvSpPr>
          <p:cNvPr id="3" name="Content Placeholder 2">
            <a:extLst>
              <a:ext uri="{FF2B5EF4-FFF2-40B4-BE49-F238E27FC236}">
                <a16:creationId xmlns:a16="http://schemas.microsoft.com/office/drawing/2014/main" id="{7AAC8150-6A96-3669-B5E6-59494998CC77}"/>
              </a:ext>
            </a:extLst>
          </p:cNvPr>
          <p:cNvSpPr>
            <a:spLocks noGrp="1"/>
          </p:cNvSpPr>
          <p:nvPr>
            <p:ph idx="1"/>
          </p:nvPr>
        </p:nvSpPr>
        <p:spPr>
          <a:xfrm>
            <a:off x="609599" y="1295400"/>
            <a:ext cx="6347714" cy="4745963"/>
          </a:xfrm>
        </p:spPr>
        <p:txBody>
          <a:bodyPr>
            <a:normAutofit lnSpcReduction="10000"/>
          </a:bodyPr>
          <a:lstStyle/>
          <a:p>
            <a:pPr marL="0" indent="0">
              <a:buNone/>
            </a:pPr>
            <a:r>
              <a:rPr lang="en-US" sz="1800" dirty="0" err="1">
                <a:effectLst/>
                <a:latin typeface="Times New Roman" panose="02020603050405020304" pitchFamily="18" charset="0"/>
                <a:ea typeface="Times New Roman" panose="02020603050405020304" pitchFamily="18" charset="0"/>
              </a:rPr>
              <a:t>Lenoski</a:t>
            </a:r>
            <a:r>
              <a:rPr lang="en-US" sz="1800" dirty="0">
                <a:effectLst/>
                <a:latin typeface="Times New Roman" panose="02020603050405020304" pitchFamily="18" charset="0"/>
                <a:ea typeface="Times New Roman" panose="02020603050405020304" pitchFamily="18" charset="0"/>
              </a:rPr>
              <a:t> (1980), 674 emergency room visits due to abuse compared with 500 controls from the same emergency room</a:t>
            </a:r>
          </a:p>
          <a:p>
            <a:pPr marL="0" indent="0">
              <a:buNone/>
            </a:pPr>
            <a:endParaRPr lang="en-US" sz="1800" dirty="0">
              <a:effectLst/>
              <a:latin typeface="Times New Roman" panose="02020603050405020304" pitchFamily="18" charset="0"/>
              <a:ea typeface="Times New Roman" panose="02020603050405020304" pitchFamily="18" charset="0"/>
            </a:endParaRPr>
          </a:p>
          <a:p>
            <a:pPr marL="0">
              <a:spcBef>
                <a:spcPts val="0"/>
              </a:spcBef>
            </a:pPr>
            <a:r>
              <a:rPr lang="en-US" sz="18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91% of the parents of abused children said they had wanted the pregnancy; 63% of the non-abused said so; </a:t>
            </a:r>
          </a:p>
          <a:p>
            <a:pPr marL="0" indent="0">
              <a:spcBef>
                <a:spcPts val="0"/>
              </a:spcBef>
              <a:buNone/>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a:spcBef>
                <a:spcPts val="0"/>
              </a:spcBef>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93% of the parents were married at the time of the birth of the abused child; 60% of the non-abused were;</a:t>
            </a:r>
          </a:p>
          <a:p>
            <a:pPr marL="0" indent="0">
              <a:spcBef>
                <a:spcPts val="0"/>
              </a:spcBef>
              <a:buNone/>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 mother of the abused children began wearing maternity clothes at an average of 114 days into the pregnancy, as compared to an average of 171 days for the mothers of the non-abused children;</a:t>
            </a:r>
          </a:p>
          <a:p>
            <a:r>
              <a:rPr lang="en-US" sz="18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 child was named after a parent (usually, father’s name with “Jr.”) in 24% of the abused cases, but only 4% of the non-abused cases.</a:t>
            </a:r>
          </a:p>
          <a:p>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13563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3F27C-F3BA-C8CC-FC35-2B3F0B401B62}"/>
              </a:ext>
            </a:extLst>
          </p:cNvPr>
          <p:cNvSpPr>
            <a:spLocks noGrp="1"/>
          </p:cNvSpPr>
          <p:nvPr>
            <p:ph type="title"/>
          </p:nvPr>
        </p:nvSpPr>
        <p:spPr/>
        <p:txBody>
          <a:bodyPr>
            <a:noAutofit/>
          </a:bodyPr>
          <a:lstStyle/>
          <a:p>
            <a:pPr algn="ctr"/>
            <a:r>
              <a:rPr lang="en-US" sz="5400" dirty="0"/>
              <a:t>Intimate Partner Violence</a:t>
            </a:r>
          </a:p>
        </p:txBody>
      </p:sp>
      <p:pic>
        <p:nvPicPr>
          <p:cNvPr id="3074" name="Picture 2" descr="What is Intimate Partner Violence? - Public Health Notes">
            <a:extLst>
              <a:ext uri="{FF2B5EF4-FFF2-40B4-BE49-F238E27FC236}">
                <a16:creationId xmlns:a16="http://schemas.microsoft.com/office/drawing/2014/main" id="{A42BEB90-F2A0-4E42-C010-E23E685804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1" y="2581274"/>
            <a:ext cx="5103420" cy="3209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011521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10714</TotalTime>
  <Words>1154</Words>
  <Application>Microsoft Office PowerPoint</Application>
  <PresentationFormat>On-screen Show (4:3)</PresentationFormat>
  <Paragraphs>111</Paragraphs>
  <Slides>24</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Times New Roman</vt:lpstr>
      <vt:lpstr>Trebuchet MS</vt:lpstr>
      <vt:lpstr>Wingdings 3</vt:lpstr>
      <vt:lpstr>Facet</vt:lpstr>
      <vt:lpstr>Peace Psychology Considers Abortion</vt:lpstr>
      <vt:lpstr>Continuum of Positions</vt:lpstr>
      <vt:lpstr>Status of Fetus</vt:lpstr>
      <vt:lpstr>Child Abuse</vt:lpstr>
      <vt:lpstr>Hypotheses: Child Abuse</vt:lpstr>
      <vt:lpstr>PowerPoint Presentation</vt:lpstr>
      <vt:lpstr>Coleman et al. (2005)  </vt:lpstr>
      <vt:lpstr>Problem of the Super-Wanted</vt:lpstr>
      <vt:lpstr>Intimate Partner Violence</vt:lpstr>
      <vt:lpstr>Many, many studies</vt:lpstr>
      <vt:lpstr>War</vt:lpstr>
      <vt:lpstr>From the Washington Post</vt:lpstr>
      <vt:lpstr>Sex Trafficking</vt:lpstr>
      <vt:lpstr>PowerPoint Presentation</vt:lpstr>
      <vt:lpstr>Sex Abuse and Rape</vt:lpstr>
      <vt:lpstr>Impact of Abortion Availability on Sexual Abuse</vt:lpstr>
      <vt:lpstr>Gendercide</vt:lpstr>
      <vt:lpstr>PowerPoint Presentation</vt:lpstr>
      <vt:lpstr>Impact on Women  as Whole</vt:lpstr>
      <vt:lpstr>Question: Equality</vt:lpstr>
      <vt:lpstr>Question: Discrimination</vt:lpstr>
      <vt:lpstr>Question: Pressure for Sex</vt:lpstr>
      <vt:lpstr>Question: Pressure to Abort</vt:lpstr>
      <vt:lpstr>Question: Feminization of Poverty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Agenda on Abortion</dc:title>
  <dc:creator>Valued Acer Customer</dc:creator>
  <cp:lastModifiedBy>Rachel M. MacNair, Ph.D.</cp:lastModifiedBy>
  <cp:revision>65</cp:revision>
  <dcterms:created xsi:type="dcterms:W3CDTF">2010-09-14T20:53:25Z</dcterms:created>
  <dcterms:modified xsi:type="dcterms:W3CDTF">2024-01-16T18:40:55Z</dcterms:modified>
</cp:coreProperties>
</file>